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32"/>
  </p:notesMasterIdLst>
  <p:sldIdLst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6" r:id="rId12"/>
    <p:sldId id="277" r:id="rId13"/>
    <p:sldId id="278" r:id="rId14"/>
    <p:sldId id="279" r:id="rId15"/>
    <p:sldId id="267" r:id="rId16"/>
    <p:sldId id="281" r:id="rId17"/>
    <p:sldId id="280" r:id="rId18"/>
    <p:sldId id="282" r:id="rId19"/>
    <p:sldId id="283" r:id="rId20"/>
    <p:sldId id="284" r:id="rId21"/>
    <p:sldId id="266" r:id="rId22"/>
    <p:sldId id="264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9C3A1-307B-405C-9DDE-82DE7FBC5FB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7362F-5B71-4C16-B08B-006024E35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01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8228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301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053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CF233B-EA4E-4C81-A1E9-7043FB40B076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9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D83E2C-F96A-44F8-A4A4-D6154F595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7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99FB7403-455E-4571-9CFF-0F79398B33F1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1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2ABB9-F3E8-4D57-8B82-2059FB63D47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0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5C771-16C6-4C25-9CF6-0B1E895FF7C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39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9E8A515E-2B65-405A-B7CF-C70DFE1BE1AF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80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2D053BE1-4218-41BA-B539-59BC439170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561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7361-6BB8-4D1F-A8E1-4170409AA88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62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D88E3-9651-4430-8DDD-0A5DB52C336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6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B3D04-6E10-4F02-A36C-89DF53A9A1E4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90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FFF3C-F60E-4299-B8B0-1881F45791BC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34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6153B-3DD9-4496-92F3-52C4B033647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88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E9150-7CB8-42D3-99DD-631119D8FEC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0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F6E14A0E-ACDA-4868-8D5C-122AD4D5E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817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F35B-994F-4CAD-B3E3-56F0C4768BE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74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AB7AC-3EB8-4BC9-947C-439808DB13D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565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71DCE-7531-454E-9224-3A370FB0DCBE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950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6821A773-064D-4A58-A484-E4B9FCF6D3E3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88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D677474C-913B-4E30-840A-0D2888C688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20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81BE-7A02-41DC-8E39-BEA344B34B6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772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56FD8-12A9-48B7-B35B-5F4B26EEDBE6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70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2831B-C7B0-4D40-9E1B-F2100A191CA6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9725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B0A19-570B-4252-9C43-093FE7E2339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615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764B8-FAB0-4B86-AE7F-12D24D33D18A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64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E2E19-5286-4EE9-8178-555B3E957C4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12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9A98E-6682-47C3-90CD-F0662C0D423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263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21319-E30B-485B-AF33-107BD957B0E6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80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139FD-77EE-41A8-A954-420DE4AAD40C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264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F2F0-BEBB-4AF2-9C35-51FB21ABFE5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55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796D4-19EE-4224-8ABB-9A656AFF643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6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777C-64D8-4845-87D9-EC6FF23EC03A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4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ECB06-0D53-4D90-878C-08633E53DC4E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1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DB99-E013-4CBE-B329-CE2B2079F5D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73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387A7-3E68-4937-8F83-0F5421281306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96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A5EA7-7B6C-450A-9873-9BF05EA5C07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3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C1DADB-5058-4D2F-80F3-28B88EAA2A87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59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7D619-B6D5-4871-8EBB-8D2ED3AD807A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34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FE00F-5A3D-4E6A-AB77-3F8836C412E2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87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B7403-455E-4571-9CFF-0F79398B33F1}" type="slidenum">
              <a:rPr lang="en-US" altLang="en-US" smtClean="0">
                <a:solidFill>
                  <a:srgbClr val="EEECE1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49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2DB99-E013-4CBE-B329-CE2B2079F5DB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966" y="1325914"/>
            <a:ext cx="79142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T169t00"/>
              </a:rPr>
              <a:t>I had 500 dollars. I bought a PlayStation for 275 dollars</a:t>
            </a:r>
            <a:r>
              <a:rPr lang="en-US" sz="3200" b="1" dirty="0" smtClean="0">
                <a:solidFill>
                  <a:schemeClr val="bg1"/>
                </a:solidFill>
                <a:latin typeface="TT169t00"/>
              </a:rPr>
              <a:t>.</a:t>
            </a:r>
          </a:p>
          <a:p>
            <a:endParaRPr lang="en-US" sz="3200" b="1" dirty="0">
              <a:solidFill>
                <a:schemeClr val="bg1"/>
              </a:solidFill>
              <a:latin typeface="TT169t0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TT169t00"/>
              </a:rPr>
              <a:t>How much money did I have left</a:t>
            </a:r>
            <a:r>
              <a:rPr lang="en-US" sz="3200" b="1" dirty="0" smtClean="0">
                <a:solidFill>
                  <a:schemeClr val="bg1"/>
                </a:solidFill>
                <a:latin typeface="TT169t0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TT169t00"/>
              </a:rPr>
              <a:t>Explain your thinking by using at least 2 strategies.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TT169t00"/>
              </a:rPr>
              <a:t>Which strategy helped you the most? Explain your reasoning.</a:t>
            </a:r>
          </a:p>
          <a:p>
            <a:endParaRPr lang="en-US" sz="3200" b="1" dirty="0">
              <a:solidFill>
                <a:schemeClr val="bg1"/>
              </a:solidFill>
              <a:latin typeface="TT169t00"/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256" y="1200137"/>
            <a:ext cx="3248025" cy="14097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09800" y="304800"/>
            <a:ext cx="77724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4000" smtClean="0"/>
              <a:t>Math Corner-Tuesday</a:t>
            </a:r>
            <a:endParaRPr lang="en-US" altLang="en-US" sz="4000"/>
          </a:p>
        </p:txBody>
      </p:sp>
    </p:spTree>
    <p:extLst>
      <p:ext uri="{BB962C8B-B14F-4D97-AF65-F5344CB8AC3E}">
        <p14:creationId xmlns:p14="http://schemas.microsoft.com/office/powerpoint/2010/main" val="89507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2DB99-E013-4CBE-B329-CE2B2079F5DB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855" y="1406548"/>
            <a:ext cx="82768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T169t00"/>
              </a:rPr>
              <a:t>John bought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some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flowers on Wednesday.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   On Thursday, he had 133 more.    On Friday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he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had 167 in all. </a:t>
            </a: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many flowers did he buy on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Wednesday?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Close your eyes to make a picture in your mind. 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What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strategy can you use to understand and prove your thinking?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897880"/>
            <a:ext cx="2562225" cy="17811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09800" y="304800"/>
            <a:ext cx="77724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4000" dirty="0" smtClean="0"/>
              <a:t>Math Corner-Wednesday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94745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2DB99-E013-4CBE-B329-CE2B2079F5DB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2052638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Math Corner-Thursday</a:t>
            </a:r>
            <a:endParaRPr lang="en-US" alt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1103586" y="1359252"/>
            <a:ext cx="73782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T169t00"/>
              </a:rPr>
              <a:t>A shop sold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289 cakes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last week. </a:t>
            </a:r>
            <a:endParaRPr lang="en-US" sz="2800" dirty="0" smtClean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This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week the shop sold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even more cakes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.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Now they have sold 356 cakes in all. </a:t>
            </a: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many cakes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did the shop sell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this week?</a:t>
            </a: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>
                <a:solidFill>
                  <a:schemeClr val="bg1"/>
                </a:solidFill>
                <a:latin typeface="TT169t00"/>
              </a:rPr>
              <a:t>Close your eyes to make a picture in your mind.  What strategy can you use to understand and prove your thinking?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6788" y="590550"/>
            <a:ext cx="2070212" cy="308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2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Corner-</a:t>
            </a:r>
            <a:r>
              <a:rPr altLang="en-US" dirty="0" smtClean="0">
                <a:cs typeface="Arial" panose="020B0604020202020204" pitchFamily="34" charset="0"/>
              </a:rPr>
              <a:t>Fri</a:t>
            </a:r>
            <a:r>
              <a:rPr altLang="en-US" dirty="0" smtClean="0">
                <a:cs typeface="Arial" panose="020B0604020202020204" pitchFamily="34" charset="0"/>
              </a:rPr>
              <a:t>day</a:t>
            </a:r>
            <a:endParaRPr altLang="en-US" dirty="0" smtClean="0">
              <a:cs typeface="Arial" panose="020B0604020202020204" pitchFamily="34" charset="0"/>
            </a:endParaRPr>
          </a:p>
        </p:txBody>
      </p:sp>
      <p:pic>
        <p:nvPicPr>
          <p:cNvPr id="7171" name="Picture 46" descr="http://www.mathstories.com/basic_membership/grade2/graphics_indoor_activit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37" y="1752599"/>
            <a:ext cx="6236709" cy="33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37"/>
          <p:cNvSpPr txBox="1">
            <a:spLocks noChangeArrowheads="1"/>
          </p:cNvSpPr>
          <p:nvPr/>
        </p:nvSpPr>
        <p:spPr bwMode="auto">
          <a:xfrm>
            <a:off x="1995488" y="914400"/>
            <a:ext cx="8291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>
                <a:solidFill>
                  <a:prstClr val="white"/>
                </a:solidFill>
                <a:latin typeface="Arial" panose="020B0604020202020204" pitchFamily="34" charset="0"/>
              </a:rPr>
              <a:t>Use the graph below to answer the question.</a:t>
            </a:r>
          </a:p>
        </p:txBody>
      </p:sp>
      <p:sp>
        <p:nvSpPr>
          <p:cNvPr id="7173" name="TextBox 38"/>
          <p:cNvSpPr txBox="1">
            <a:spLocks noChangeArrowheads="1"/>
          </p:cNvSpPr>
          <p:nvPr/>
        </p:nvSpPr>
        <p:spPr bwMode="auto">
          <a:xfrm>
            <a:off x="431800" y="1752598"/>
            <a:ext cx="513873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Make a data chart to record </a:t>
            </a: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the information from this graph.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en-US" sz="24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Use </a:t>
            </a:r>
            <a:r>
              <a:rPr lang="en-US" altLang="en-US" sz="2400" dirty="0">
                <a:solidFill>
                  <a:prstClr val="white"/>
                </a:solidFill>
                <a:latin typeface="Arial" panose="020B0604020202020204" pitchFamily="34" charset="0"/>
              </a:rPr>
              <a:t>the data </a:t>
            </a: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to </a:t>
            </a:r>
            <a:r>
              <a:rPr lang="en-US" altLang="en-US" sz="2400" dirty="0">
                <a:solidFill>
                  <a:prstClr val="white"/>
                </a:solidFill>
                <a:latin typeface="Arial" panose="020B0604020202020204" pitchFamily="34" charset="0"/>
              </a:rPr>
              <a:t>create a pictograph. </a:t>
            </a:r>
            <a:endParaRPr lang="en-US" altLang="en-US" sz="24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24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How is a bar graph different from a pictograph?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24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solidFill>
                  <a:prstClr val="white"/>
                </a:solidFill>
                <a:latin typeface="Arial" panose="020B0604020202020204" pitchFamily="34" charset="0"/>
              </a:rPr>
              <a:t>Which graph do you like better?  Explain your thinking.</a:t>
            </a:r>
            <a:endParaRPr lang="en-US" altLang="en-US" sz="24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34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B7403-455E-4571-9CFF-0F79398B33F1}" type="slidenum">
              <a:rPr lang="en-US" altLang="en-US" smtClean="0">
                <a:solidFill>
                  <a:srgbClr val="EEECE1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54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153B-3DD9-4496-92F3-52C4B0336478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25600" y="2913867"/>
            <a:ext cx="96169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T169t00"/>
              </a:rPr>
              <a:t>There are 287 mango trees in a big garden. 135 of them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have fruits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. </a:t>
            </a:r>
            <a:endParaRPr lang="en-US" sz="2800" dirty="0" smtClean="0">
              <a:solidFill>
                <a:schemeClr val="bg1"/>
              </a:solidFill>
              <a:latin typeface="TT169t00"/>
            </a:endParaRP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many mango trees do not have fruits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can you use a number line as a tool?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would you represent the problem using base ten blocks?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463" y="255517"/>
            <a:ext cx="7773074" cy="10668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414" y="1170792"/>
            <a:ext cx="3937273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48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153B-3DD9-4496-92F3-52C4B0336478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2052638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Math Corner-Tuesday</a:t>
            </a:r>
            <a:endParaRPr lang="en-US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056291" y="2828836"/>
            <a:ext cx="98149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Melanie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ate 265 ice-creams last year. This year she ate 177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ice creams less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than last year. </a:t>
            </a:r>
            <a:endParaRPr lang="en-US" sz="2800" dirty="0" smtClean="0">
              <a:solidFill>
                <a:schemeClr val="bg1"/>
              </a:solidFill>
              <a:latin typeface="TT169t00"/>
            </a:endParaRP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How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many ice-creams did she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eat this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year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?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Show your thinking using two different strategies.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207" y="980367"/>
            <a:ext cx="2779166" cy="184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57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153B-3DD9-4496-92F3-52C4B0336478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70081" y="372429"/>
            <a:ext cx="70419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i="1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anose="020B0604020202020204" pitchFamily="34" charset="0"/>
              </a:rPr>
              <a:t>Math Corner-Wednesday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0979" y="3105835"/>
            <a:ext cx="104052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chemeClr val="bg1"/>
              </a:solidFill>
              <a:latin typeface="TT169t0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TT169t00"/>
              </a:rPr>
              <a:t>A </a:t>
            </a:r>
            <a:r>
              <a:rPr lang="en-US" sz="3200" dirty="0">
                <a:solidFill>
                  <a:schemeClr val="bg1"/>
                </a:solidFill>
                <a:latin typeface="TT169t00"/>
              </a:rPr>
              <a:t>farmer has 174 chicken eggs. He has 288 duck eggs.</a:t>
            </a:r>
          </a:p>
          <a:p>
            <a:r>
              <a:rPr lang="en-US" sz="3200" dirty="0">
                <a:solidFill>
                  <a:schemeClr val="bg1"/>
                </a:solidFill>
                <a:latin typeface="TT169t00"/>
              </a:rPr>
              <a:t>How many </a:t>
            </a:r>
            <a:r>
              <a:rPr lang="en-US" sz="3200" dirty="0" smtClean="0">
                <a:solidFill>
                  <a:schemeClr val="bg1"/>
                </a:solidFill>
                <a:latin typeface="TT169t00"/>
              </a:rPr>
              <a:t>more duck eggs are there compared to chicken eggs?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636" y="1059216"/>
            <a:ext cx="2976248" cy="253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48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153B-3DD9-4496-92F3-52C4B0336478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18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 bwMode="auto">
          <a:xfrm>
            <a:off x="2052638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Math Corner-Thursday</a:t>
            </a:r>
            <a:endParaRPr lang="en-US" alt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1324303" y="2825445"/>
            <a:ext cx="95171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T169t00"/>
              </a:rPr>
              <a:t>A television set costs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$615.  </a:t>
            </a:r>
          </a:p>
          <a:p>
            <a:endParaRPr lang="en-US" sz="2800" dirty="0" smtClean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If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you pay with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$700,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how much </a:t>
            </a:r>
            <a:r>
              <a:rPr lang="en-US" sz="2800" dirty="0">
                <a:solidFill>
                  <a:schemeClr val="bg1"/>
                </a:solidFill>
                <a:latin typeface="TT16At00"/>
              </a:rPr>
              <a:t>change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will 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you get </a:t>
            </a:r>
            <a:r>
              <a:rPr lang="en-US" sz="2800" dirty="0">
                <a:solidFill>
                  <a:schemeClr val="bg1"/>
                </a:solidFill>
                <a:latin typeface="TT169t00"/>
              </a:rPr>
              <a:t>back</a:t>
            </a:r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?</a:t>
            </a:r>
          </a:p>
          <a:p>
            <a:endParaRPr lang="en-US" sz="2800" dirty="0">
              <a:solidFill>
                <a:schemeClr val="bg1"/>
              </a:solidFill>
              <a:latin typeface="TT169t0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T169t00"/>
              </a:rPr>
              <a:t>Use pictures, number, or words to show your strategy.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371" y="1033306"/>
            <a:ext cx="3117140" cy="240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456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Corner-</a:t>
            </a:r>
            <a:r>
              <a:rPr altLang="en-US" sz="4000" dirty="0" smtClean="0">
                <a:cs typeface="Arial" panose="020B0604020202020204" pitchFamily="34" charset="0"/>
              </a:rPr>
              <a:t>Fri</a:t>
            </a:r>
            <a:r>
              <a:rPr altLang="en-US" sz="4000" dirty="0" smtClean="0">
                <a:cs typeface="Arial" panose="020B0604020202020204" pitchFamily="34" charset="0"/>
              </a:rPr>
              <a:t>day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4099" name="Text Box 151"/>
          <p:cNvSpPr txBox="1">
            <a:spLocks noChangeArrowheads="1"/>
          </p:cNvSpPr>
          <p:nvPr/>
        </p:nvSpPr>
        <p:spPr bwMode="auto">
          <a:xfrm>
            <a:off x="1534509" y="2930526"/>
            <a:ext cx="10005849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2800" dirty="0">
                <a:solidFill>
                  <a:srgbClr val="EEECE1"/>
                </a:solidFill>
                <a:latin typeface="Comic Sans MS" pitchFamily="66" charset="0"/>
              </a:rPr>
              <a:t>Mel’s teacher gave her this chart about favorite colors.  </a:t>
            </a:r>
            <a:r>
              <a:rPr lang="en-US" sz="2800" dirty="0" smtClean="0">
                <a:solidFill>
                  <a:srgbClr val="EEECE1"/>
                </a:solidFill>
                <a:latin typeface="Comic Sans MS" pitchFamily="66" charset="0"/>
              </a:rPr>
              <a:t>1.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EEECE1"/>
                </a:solidFill>
                <a:latin typeface="Comic Sans MS" pitchFamily="66" charset="0"/>
              </a:rPr>
              <a:t>Create a bar graph using this data.</a:t>
            </a: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800" dirty="0" smtClean="0">
                <a:solidFill>
                  <a:srgbClr val="EEECE1"/>
                </a:solidFill>
                <a:latin typeface="Comic Sans MS" pitchFamily="66" charset="0"/>
              </a:rPr>
              <a:t>Create a pictograph using this data</a:t>
            </a: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800" dirty="0" smtClean="0">
                <a:solidFill>
                  <a:srgbClr val="EEECE1"/>
                </a:solidFill>
                <a:latin typeface="Comic Sans MS" pitchFamily="66" charset="0"/>
              </a:rPr>
              <a:t>Write down three observations about your data.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800" dirty="0" smtClean="0">
                <a:solidFill>
                  <a:srgbClr val="EEECE1"/>
                </a:solidFill>
                <a:latin typeface="Comic Sans MS" pitchFamily="66" charset="0"/>
              </a:rPr>
              <a:t>Write two questions for a friend to solve from your data.</a:t>
            </a:r>
            <a:endParaRPr lang="en-US" sz="2800" dirty="0">
              <a:solidFill>
                <a:srgbClr val="FFFF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sz="3200" i="1" dirty="0">
              <a:solidFill>
                <a:srgbClr val="EEECE1"/>
              </a:solidFill>
              <a:latin typeface="Comic Sans MS" pitchFamily="66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sz="3200" i="1" dirty="0">
              <a:solidFill>
                <a:srgbClr val="EEECE1"/>
              </a:solidFill>
              <a:latin typeface="Comic Sans MS" pitchFamily="66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2800" b="1" u="sng" dirty="0" smtClean="0">
                <a:solidFill>
                  <a:srgbClr val="EEECE1"/>
                </a:solidFill>
                <a:latin typeface="Comic Sans MS" pitchFamily="66" charset="0"/>
              </a:rPr>
              <a:t> </a:t>
            </a:r>
            <a:endParaRPr lang="en-US" sz="2800" dirty="0">
              <a:solidFill>
                <a:srgbClr val="EEECE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029970"/>
              </p:ext>
            </p:extLst>
          </p:nvPr>
        </p:nvGraphicFramePr>
        <p:xfrm>
          <a:off x="2906110" y="1181101"/>
          <a:ext cx="60960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Color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 of Votes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Red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Blue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Orange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62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altLang="en-US" smtClean="0"/>
              <a:t>Note to Teacher…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1200" y="914401"/>
            <a:ext cx="8229600" cy="4754563"/>
          </a:xfrm>
        </p:spPr>
        <p:txBody>
          <a:bodyPr/>
          <a:lstStyle/>
          <a:p>
            <a:r>
              <a:rPr lang="en-US" altLang="en-US" sz="3600" i="1">
                <a:latin typeface="Arial Black" panose="020B0A04020102020204" pitchFamily="34" charset="0"/>
              </a:rPr>
              <a:t>It is essential that you emphasize decomposing and recomposing numbers, especially with addition.</a:t>
            </a:r>
          </a:p>
          <a:p>
            <a:r>
              <a:rPr lang="en-US" altLang="en-US" sz="3600" i="1">
                <a:latin typeface="Arial Black" panose="020B0A04020102020204" pitchFamily="34" charset="0"/>
              </a:rPr>
              <a:t>Please expose and emphasize the importance of the empty number line.  </a:t>
            </a:r>
          </a:p>
          <a:p>
            <a:r>
              <a:rPr lang="en-US" altLang="en-US" sz="3600" i="1">
                <a:latin typeface="Arial Black" panose="020B0A04020102020204" pitchFamily="34" charset="0"/>
              </a:rPr>
              <a:t>Students should be adding and subtracting with place value, not the standard algorithm.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02A56B-A62F-4718-A321-6F2BC4782EB6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B7403-455E-4571-9CFF-0F79398B33F1}" type="slidenum">
              <a:rPr lang="en-US" altLang="en-US" smtClean="0">
                <a:solidFill>
                  <a:srgbClr val="EEECE1"/>
                </a:solidFill>
              </a:rPr>
              <a:pPr>
                <a:defRPr/>
              </a:pPr>
              <a:t>20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83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Corner-Wednesday</a:t>
            </a:r>
          </a:p>
        </p:txBody>
      </p:sp>
      <p:pic>
        <p:nvPicPr>
          <p:cNvPr id="8195" name="Picture 46" descr="http://www.mathstories.com/basic_membership/grade2/graphics_indoor_activit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38" y="1752600"/>
            <a:ext cx="49339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37"/>
          <p:cNvSpPr txBox="1">
            <a:spLocks noChangeArrowheads="1"/>
          </p:cNvSpPr>
          <p:nvPr/>
        </p:nvSpPr>
        <p:spPr bwMode="auto">
          <a:xfrm>
            <a:off x="1995488" y="914400"/>
            <a:ext cx="8291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>
                <a:solidFill>
                  <a:prstClr val="white"/>
                </a:solidFill>
                <a:latin typeface="Arial" panose="020B0604020202020204" pitchFamily="34" charset="0"/>
              </a:rPr>
              <a:t>Use the graph below to answer the question.</a:t>
            </a:r>
          </a:p>
        </p:txBody>
      </p:sp>
      <p:sp>
        <p:nvSpPr>
          <p:cNvPr id="8197" name="TextBox 38"/>
          <p:cNvSpPr txBox="1">
            <a:spLocks noChangeArrowheads="1"/>
          </p:cNvSpPr>
          <p:nvPr/>
        </p:nvSpPr>
        <p:spPr bwMode="auto">
          <a:xfrm>
            <a:off x="1676400" y="1905001"/>
            <a:ext cx="40386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1. How many more students liked story books than arts and crafts?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2. How many students liked computer games, board games, and storybooks altogether?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3. List the activities from least favorite to most favorite.</a:t>
            </a:r>
          </a:p>
        </p:txBody>
      </p:sp>
      <p:sp>
        <p:nvSpPr>
          <p:cNvPr id="5126" name="Rectangle 1"/>
          <p:cNvSpPr>
            <a:spLocks noChangeArrowheads="1"/>
          </p:cNvSpPr>
          <p:nvPr/>
        </p:nvSpPr>
        <p:spPr bwMode="auto">
          <a:xfrm>
            <a:off x="2133600" y="4745038"/>
            <a:ext cx="7848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2000" b="1" u="sng" dirty="0">
                <a:solidFill>
                  <a:srgbClr val="EEECE1"/>
                </a:solidFill>
                <a:latin typeface="Comic Sans MS" pitchFamily="66" charset="0"/>
                <a:cs typeface="Arial" charset="0"/>
              </a:rPr>
              <a:t>Review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2000" dirty="0">
                <a:solidFill>
                  <a:srgbClr val="EEECE1"/>
                </a:solidFill>
                <a:latin typeface="Comic Sans MS" pitchFamily="66" charset="0"/>
                <a:cs typeface="Arial" charset="0"/>
              </a:rPr>
              <a:t>Today’s number is 3,406.  Represent this number using: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000">
                <a:solidFill>
                  <a:srgbClr val="EEECE1"/>
                </a:solidFill>
                <a:latin typeface="Comic Sans MS" pitchFamily="66" charset="0"/>
                <a:cs typeface="Arial" charset="0"/>
              </a:rPr>
              <a:t>Expanded Form</a:t>
            </a:r>
            <a:endParaRPr lang="en-US" sz="2000" dirty="0">
              <a:solidFill>
                <a:srgbClr val="EEECE1"/>
              </a:solidFill>
              <a:latin typeface="Comic Sans MS" pitchFamily="66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000" dirty="0">
                <a:solidFill>
                  <a:srgbClr val="EEECE1"/>
                </a:solidFill>
                <a:latin typeface="Comic Sans MS" pitchFamily="66" charset="0"/>
                <a:cs typeface="Arial" charset="0"/>
              </a:rPr>
              <a:t>Word Form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2000" dirty="0">
                <a:solidFill>
                  <a:srgbClr val="EEECE1"/>
                </a:solidFill>
                <a:latin typeface="Comic Sans MS" pitchFamily="66" charset="0"/>
                <a:cs typeface="Arial" charset="0"/>
              </a:rPr>
              <a:t>Place Value Models</a:t>
            </a:r>
          </a:p>
        </p:txBody>
      </p:sp>
    </p:spTree>
    <p:extLst>
      <p:ext uri="{BB962C8B-B14F-4D97-AF65-F5344CB8AC3E}">
        <p14:creationId xmlns:p14="http://schemas.microsoft.com/office/powerpoint/2010/main" val="3524285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Corner-Thursday</a:t>
            </a:r>
          </a:p>
        </p:txBody>
      </p:sp>
      <p:pic>
        <p:nvPicPr>
          <p:cNvPr id="9219" name="Picture 46" descr="http://www.mathstories.com/basic_membership/grade2/graphics_indoor_activit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30388"/>
            <a:ext cx="4789488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37"/>
          <p:cNvSpPr txBox="1">
            <a:spLocks noChangeArrowheads="1"/>
          </p:cNvSpPr>
          <p:nvPr/>
        </p:nvSpPr>
        <p:spPr bwMode="auto">
          <a:xfrm>
            <a:off x="1995488" y="914400"/>
            <a:ext cx="8291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>
                <a:solidFill>
                  <a:prstClr val="white"/>
                </a:solidFill>
                <a:latin typeface="Arial" panose="020B0604020202020204" pitchFamily="34" charset="0"/>
              </a:rPr>
              <a:t>Use the graph below to answer the question.</a:t>
            </a:r>
          </a:p>
        </p:txBody>
      </p:sp>
      <p:sp>
        <p:nvSpPr>
          <p:cNvPr id="9221" name="TextBox 38"/>
          <p:cNvSpPr txBox="1">
            <a:spLocks noChangeArrowheads="1"/>
          </p:cNvSpPr>
          <p:nvPr/>
        </p:nvSpPr>
        <p:spPr bwMode="auto">
          <a:xfrm>
            <a:off x="1676400" y="2116139"/>
            <a:ext cx="40386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Use the data from this vertical bar graph to create a horizontal bar graph.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Explain the similarities and differences between the two graphs.  </a:t>
            </a:r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2133600" y="4745038"/>
            <a:ext cx="7848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Challenge</a:t>
            </a: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!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Determine the number of students who took this survey.  How many more students would need to take this survey to equal 100?</a:t>
            </a:r>
          </a:p>
        </p:txBody>
      </p:sp>
    </p:spTree>
    <p:extLst>
      <p:ext uri="{BB962C8B-B14F-4D97-AF65-F5344CB8AC3E}">
        <p14:creationId xmlns:p14="http://schemas.microsoft.com/office/powerpoint/2010/main" val="1197711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Corner-Friday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3810000" y="1066800"/>
            <a:ext cx="4572000" cy="730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>
                <a:latin typeface="Comic Sans MS" panose="030F0702030302020204" pitchFamily="66" charset="0"/>
                <a:cs typeface="Arial" panose="020B0604020202020204" pitchFamily="34" charset="0"/>
              </a:rPr>
              <a:t>Number of Coins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0244" name="Rectangle 33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35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Rectangle 3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Rectangle 3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Rectangle 4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Rectangle 46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Rectangle 48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Rectangle 50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2" name="Rectangle 52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Rectangle 5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4" name="Rectangle 5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5" name="Rectangle 5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Rectangle 61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10" name="TextBox 69"/>
          <p:cNvSpPr txBox="1">
            <a:spLocks noChangeArrowheads="1"/>
          </p:cNvSpPr>
          <p:nvPr/>
        </p:nvSpPr>
        <p:spPr bwMode="auto">
          <a:xfrm>
            <a:off x="2057400" y="3657601"/>
            <a:ext cx="8305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Mrs. Amerson took a survey to collect data about the number of coins in students’ pockets.  This line plot graph shows the results of her survey.  Use this data to answer the questions. 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How many students took the survey? 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How many students had 9 coins in their pockets?  10?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Did anyone have 4 coins?  How do you know? 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How many students had 6 or more coins in their pockets?</a:t>
            </a:r>
          </a:p>
        </p:txBody>
      </p:sp>
      <p:pic>
        <p:nvPicPr>
          <p:cNvPr id="10258" name="Picture 20" descr="line plot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63" y="1828801"/>
            <a:ext cx="37147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357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>
                <a:cs typeface="Arial" panose="020B0604020202020204" pitchFamily="34" charset="0"/>
              </a:rPr>
              <a:t>Math Corner-Monday</a:t>
            </a:r>
          </a:p>
        </p:txBody>
      </p:sp>
      <p:sp>
        <p:nvSpPr>
          <p:cNvPr id="5123" name="Text Box 151"/>
          <p:cNvSpPr txBox="1">
            <a:spLocks noChangeArrowheads="1"/>
          </p:cNvSpPr>
          <p:nvPr/>
        </p:nvSpPr>
        <p:spPr bwMode="auto">
          <a:xfrm>
            <a:off x="1905000" y="876300"/>
            <a:ext cx="8534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EEECE1"/>
                </a:solidFill>
                <a:latin typeface="Comic Sans MS" panose="030F0702030302020204" pitchFamily="66" charset="0"/>
              </a:rPr>
              <a:t>Mel’s teacher gave her this chart about favorite colors.  Her teacher told her to use this chart to make a graph.  Help her out!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800">
              <a:solidFill>
                <a:srgbClr val="EEECE1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800">
              <a:solidFill>
                <a:srgbClr val="EEECE1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800">
              <a:solidFill>
                <a:srgbClr val="EEECE1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800">
              <a:solidFill>
                <a:srgbClr val="EEECE1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800">
              <a:solidFill>
                <a:srgbClr val="EEECE1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EEECE1"/>
                </a:solidFill>
                <a:latin typeface="Comic Sans MS" panose="030F0702030302020204" pitchFamily="66" charset="0"/>
              </a:rPr>
              <a:t>Challenge: Write 3 questions about this table.  Let your neighbor answer them.</a:t>
            </a:r>
            <a:endParaRPr lang="en-US" altLang="en-US" sz="2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0" y="2335213"/>
          <a:ext cx="60960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Color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 of Votes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Red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Blue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Orange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454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 idx="4294967295"/>
          </p:nvPr>
        </p:nvSpPr>
        <p:spPr>
          <a:xfrm>
            <a:off x="2095500" y="-1524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Corner-Tuesday</a:t>
            </a:r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1981200" y="685800"/>
            <a:ext cx="84582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Welcome to Mrs. Freeman’s Candy Shop!  Use the menu below to answer the question below.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Tim, Kim, and Jim each only have $1.00 to spend.  They each had different orders.  Create a possible order for each person.  Remember, you can buy any item more than once.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b="1" i="1">
                <a:solidFill>
                  <a:prstClr val="white"/>
                </a:solidFill>
                <a:latin typeface="Arial" panose="020B0604020202020204" pitchFamily="34" charset="0"/>
              </a:rPr>
              <a:t>**Challenge!  Can you think of more combinations?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0" y="1524000"/>
          <a:ext cx="6096000" cy="296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Item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Price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Blow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$0.25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 Heads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$0.15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Ring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$0.50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Sour</a:t>
                      </a:r>
                      <a:r>
                        <a:rPr lang="en-US" sz="1800" baseline="0" dirty="0" smtClean="0"/>
                        <a:t> Patch Candy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$0.65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Reese’s Cups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$0.75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Snicker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$1.00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Twix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$0.85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201" name="Picture 6" descr="C:\Documents and Settings\christinafreeman\Local Settings\Temporary Internet Files\Content.IE5\RHI45BBS\MC9004363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09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00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 idx="4294967295"/>
          </p:nvPr>
        </p:nvSpPr>
        <p:spPr>
          <a:xfrm>
            <a:off x="2095500" y="-1524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Corner-Wednesday</a:t>
            </a: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981200" y="685800"/>
            <a:ext cx="84582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Welcome to Mrs. Freeman’s Candy Shop!  Use the menu below to answer the question below.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I need to buy three Blow Pops, 1 Sour Patch, and a Reese’s Cup.  What is my total?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b="1" i="1">
                <a:solidFill>
                  <a:prstClr val="white"/>
                </a:solidFill>
                <a:latin typeface="Arial" panose="020B0604020202020204" pitchFamily="34" charset="0"/>
              </a:rPr>
              <a:t>**A Step Further…What would be my change if I gave the cashier a 5 dollar bill?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0" y="1524000"/>
          <a:ext cx="6096000" cy="296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Item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Price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Blow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$0.25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 Heads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$0.15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Ring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$0.50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Sour</a:t>
                      </a:r>
                      <a:r>
                        <a:rPr lang="en-US" sz="1800" baseline="0" dirty="0" smtClean="0"/>
                        <a:t> Patch Candy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$0.65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Reese’s Cups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$0.75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Snicker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$1.00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Twix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$0.85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225" name="Picture 6" descr="C:\Documents and Settings\christinafreeman\Local Settings\Temporary Internet Files\Content.IE5\RHI45BBS\MC9004363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09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611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/>
          </p:cNvSpPr>
          <p:nvPr>
            <p:ph type="title" idx="4294967295"/>
          </p:nvPr>
        </p:nvSpPr>
        <p:spPr>
          <a:xfrm>
            <a:off x="2095500" y="-1524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Corner-Thursday</a:t>
            </a: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1981200" y="685800"/>
            <a:ext cx="84582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Welcome to Mrs. Freeman’s Candy Shop!  Use the menu below to answer the question below.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2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If I buy a Ring Pop and a Twix Bar, what would be my change if I give the cashier $2.00?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10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b="1" i="1">
                <a:solidFill>
                  <a:prstClr val="white"/>
                </a:solidFill>
                <a:latin typeface="Arial" panose="020B0604020202020204" pitchFamily="34" charset="0"/>
              </a:rPr>
              <a:t>**Challenge! </a:t>
            </a:r>
            <a:r>
              <a:rPr lang="en-US" altLang="en-US" sz="2200">
                <a:solidFill>
                  <a:prstClr val="white"/>
                </a:solidFill>
                <a:latin typeface="Arial" panose="020B0604020202020204" pitchFamily="34" charset="0"/>
              </a:rPr>
              <a:t>What would be my total if I wanted to buy one of everything on the menu?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0" y="1524000"/>
          <a:ext cx="6096000" cy="296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Item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Price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Blow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$0.25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 Heads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$0.15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Ring Pops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$0.50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Sour</a:t>
                      </a:r>
                      <a:r>
                        <a:rPr lang="en-US" sz="1800" baseline="0" dirty="0" smtClean="0"/>
                        <a:t> Patch Candy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$0.65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Reese’s Cups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$0.75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Snicker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$1.00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Twix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$0.85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249" name="Picture 6" descr="C:\Documents and Settings\christinafreeman\Local Settings\Temporary Internet Files\Content.IE5\RHI45BBS\MC9004363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09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765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Corner-Friday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219201"/>
            <a:ext cx="8229600" cy="4906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z="36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0244" name="Rectangle 33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35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Rectangle 3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Rectangle 3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Rectangle 4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Rectangle 46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Rectangle 48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Rectangle 50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2" name="Rectangle 52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Rectangle 5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4" name="Rectangle 5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5" name="Rectangle 5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Rectangle 61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0257" name="Picture 185" descr="http://www.mathstories.com/basic_membership/grade2/graphics_books_rea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943100"/>
            <a:ext cx="5816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0" name="TextBox 69"/>
          <p:cNvSpPr txBox="1">
            <a:spLocks noChangeArrowheads="1"/>
          </p:cNvSpPr>
          <p:nvPr/>
        </p:nvSpPr>
        <p:spPr bwMode="auto">
          <a:xfrm>
            <a:off x="1905000" y="1143001"/>
            <a:ext cx="8382000" cy="932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This graph shows the number of books Bill, Pam, Mike,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and Kim read last month.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How many books did Kim, Bill, and Mike read altogether?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How many books were read in all?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CHALLENGE!  How many more books do the kids need to read </a:t>
            </a:r>
            <a:r>
              <a:rPr lang="en-US" sz="240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to equal 100? </a:t>
            </a: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5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/>
              <a:t>Math Corner-Monday</a:t>
            </a:r>
          </a:p>
        </p:txBody>
      </p:sp>
      <p:sp>
        <p:nvSpPr>
          <p:cNvPr id="6147" name="Text Box 151"/>
          <p:cNvSpPr txBox="1">
            <a:spLocks noChangeArrowheads="1"/>
          </p:cNvSpPr>
          <p:nvPr/>
        </p:nvSpPr>
        <p:spPr bwMode="auto">
          <a:xfrm>
            <a:off x="378373" y="625366"/>
            <a:ext cx="9840310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dirty="0">
              <a:solidFill>
                <a:prstClr val="white"/>
              </a:solidFill>
              <a:latin typeface="+mn-lt"/>
            </a:endParaRPr>
          </a:p>
          <a:p>
            <a:pPr>
              <a:buNone/>
            </a:pPr>
            <a:r>
              <a:rPr lang="en-US" altLang="en-US" sz="3200" dirty="0">
                <a:latin typeface="+mn-lt"/>
              </a:rPr>
              <a:t>Jackie has </a:t>
            </a:r>
            <a:r>
              <a:rPr lang="en-US" altLang="en-US" sz="3200" dirty="0" smtClean="0">
                <a:latin typeface="+mn-lt"/>
              </a:rPr>
              <a:t>476 </a:t>
            </a:r>
            <a:r>
              <a:rPr lang="en-US" altLang="en-US" sz="3200" dirty="0">
                <a:latin typeface="+mn-lt"/>
              </a:rPr>
              <a:t>pennies.  She used 2</a:t>
            </a:r>
            <a:r>
              <a:rPr lang="en-US" altLang="en-US" sz="3200" dirty="0" smtClean="0">
                <a:latin typeface="+mn-lt"/>
              </a:rPr>
              <a:t>78 </a:t>
            </a:r>
            <a:r>
              <a:rPr lang="en-US" altLang="en-US" sz="3200" dirty="0">
                <a:latin typeface="+mn-lt"/>
              </a:rPr>
              <a:t>pennies to buy some balloons.</a:t>
            </a:r>
          </a:p>
          <a:p>
            <a:pPr>
              <a:buNone/>
            </a:pPr>
            <a:endParaRPr lang="en-US" altLang="en-US" sz="1400" dirty="0">
              <a:latin typeface="+mn-lt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altLang="en-US" sz="2800" b="1" u="sng" dirty="0">
                <a:latin typeface="+mn-lt"/>
              </a:rPr>
              <a:t>Part A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en-US" altLang="en-US" sz="2800" dirty="0">
                <a:latin typeface="+mn-lt"/>
              </a:rPr>
              <a:t>How many pennies does Jackie have left?  Explain your thinking and show your work?</a:t>
            </a:r>
          </a:p>
          <a:p>
            <a:pPr>
              <a:buNone/>
            </a:pPr>
            <a:endParaRPr lang="en-US" altLang="en-US" sz="2800" b="1" u="sng" dirty="0">
              <a:latin typeface="+mn-lt"/>
            </a:endParaRPr>
          </a:p>
          <a:p>
            <a:pPr>
              <a:buNone/>
            </a:pPr>
            <a:r>
              <a:rPr lang="en-US" altLang="en-US" sz="2800" b="1" u="sng" dirty="0">
                <a:latin typeface="+mn-lt"/>
              </a:rPr>
              <a:t>Part B</a:t>
            </a:r>
          </a:p>
          <a:p>
            <a:pPr>
              <a:buNone/>
            </a:pPr>
            <a:r>
              <a:rPr lang="en-US" altLang="en-US" sz="2800" dirty="0">
                <a:latin typeface="+mn-lt"/>
              </a:rPr>
              <a:t>If Jackie didn’t spend her pennies, how many more coins would she need to have </a:t>
            </a:r>
            <a:r>
              <a:rPr lang="en-US" altLang="en-US" sz="2800" dirty="0" smtClean="0">
                <a:latin typeface="+mn-lt"/>
              </a:rPr>
              <a:t>500 </a:t>
            </a:r>
            <a:r>
              <a:rPr lang="en-US" altLang="en-US" sz="2800" dirty="0">
                <a:latin typeface="+mn-lt"/>
              </a:rPr>
              <a:t>pennies</a:t>
            </a:r>
            <a:r>
              <a:rPr lang="en-US" altLang="en-US" sz="2800" dirty="0" smtClean="0">
                <a:latin typeface="+mn-lt"/>
              </a:rPr>
              <a:t>? What strategy can you use to prove your thinking?</a:t>
            </a:r>
            <a:endParaRPr lang="en-US" altLang="en-US" sz="2800" dirty="0">
              <a:latin typeface="+mn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dirty="0">
              <a:solidFill>
                <a:prstClr val="white"/>
              </a:solidFill>
              <a:latin typeface="+mn-lt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dirty="0">
              <a:solidFill>
                <a:prstClr val="white"/>
              </a:solidFill>
              <a:latin typeface="+mn-lt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smtClean="0">
                <a:solidFill>
                  <a:prstClr val="white"/>
                </a:solidFill>
                <a:latin typeface="+mn-lt"/>
              </a:rPr>
              <a:t> </a:t>
            </a:r>
            <a:endParaRPr lang="en-US" altLang="en-US" sz="1800" dirty="0">
              <a:solidFill>
                <a:prstClr val="white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390588">
            <a:off x="9205505" y="110386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1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/>
              <a:t>Math Corner-Tuesday</a:t>
            </a:r>
          </a:p>
        </p:txBody>
      </p:sp>
      <p:sp>
        <p:nvSpPr>
          <p:cNvPr id="8195" name="Text Box 151"/>
          <p:cNvSpPr txBox="1">
            <a:spLocks noChangeArrowheads="1"/>
          </p:cNvSpPr>
          <p:nvPr/>
        </p:nvSpPr>
        <p:spPr bwMode="auto">
          <a:xfrm>
            <a:off x="1676400" y="914400"/>
            <a:ext cx="8763000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>
                <a:solidFill>
                  <a:prstClr val="white"/>
                </a:solidFill>
                <a:latin typeface="Arial Unicode MS" panose="020B0604020202020204" pitchFamily="34" charset="-128"/>
              </a:rPr>
              <a:t>David has 75 balloons.  He lost 29 of them.  How many balloons does he have left?  Solve this problem two ways.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prstClr val="white"/>
              </a:solidFill>
              <a:latin typeface="Arial Unicode MS" panose="020B0604020202020204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prstClr val="white"/>
              </a:solidFill>
              <a:latin typeface="Arial Unicode MS" panose="020B060402020202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prstClr val="white"/>
              </a:solidFill>
              <a:latin typeface="Arial Unicode MS" panose="020B060402020202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>
              <a:solidFill>
                <a:prstClr val="white"/>
              </a:solidFill>
              <a:latin typeface="Arial Unicode MS" panose="020B060402020202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>
              <a:solidFill>
                <a:prstClr val="white"/>
              </a:solidFill>
              <a:latin typeface="Arial Unicode MS" panose="020B060402020202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>
                <a:solidFill>
                  <a:prstClr val="white"/>
                </a:solidFill>
                <a:latin typeface="Arial Unicode MS" panose="020B0604020202020204" pitchFamily="34" charset="-128"/>
              </a:rPr>
              <a:t>Number Talk…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prstClr val="white"/>
                </a:solidFill>
                <a:latin typeface="Arial Unicode MS" panose="020B0604020202020204" pitchFamily="34" charset="-128"/>
              </a:rPr>
              <a:t>The problem is 50-21.  Solve it as many different ways as you can using </a:t>
            </a:r>
            <a:r>
              <a:rPr lang="en-US" altLang="en-US" sz="2800" b="1" u="sng">
                <a:solidFill>
                  <a:prstClr val="white"/>
                </a:solidFill>
                <a:latin typeface="Arial Unicode MS" panose="020B0604020202020204" pitchFamily="34" charset="-128"/>
              </a:rPr>
              <a:t>MENTAL MATH ONLY</a:t>
            </a:r>
            <a:r>
              <a:rPr lang="en-US" altLang="en-US" sz="2800">
                <a:solidFill>
                  <a:prstClr val="white"/>
                </a:solidFill>
                <a:latin typeface="Arial Unicode MS" panose="020B0604020202020204" pitchFamily="34" charset="-128"/>
              </a:rPr>
              <a:t>.</a:t>
            </a:r>
          </a:p>
        </p:txBody>
      </p:sp>
      <p:pic>
        <p:nvPicPr>
          <p:cNvPr id="8196" name="Picture 5" descr="C:\Users\christinafreeman\AppData\Local\Microsoft\Windows\Temporary Internet Files\Content.IE5\FG6L52DC\MP90044909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2843213"/>
            <a:ext cx="2100263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43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altLang="en-US" smtClean="0"/>
              <a:t>Math Corner- Wednesday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662152" y="1143001"/>
            <a:ext cx="9548648" cy="490696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3200" dirty="0">
                <a:solidFill>
                  <a:schemeClr val="bg1"/>
                </a:solidFill>
                <a:latin typeface="Arial Unicode MS" panose="020B0604020202020204" pitchFamily="34" charset="-128"/>
              </a:rPr>
              <a:t>Mrs. Johnson’s daughter practiced her violin for 145 minutes on Monday, and 299 minutes on Tuesday.  </a:t>
            </a:r>
            <a:endParaRPr lang="en-US" altLang="en-US" sz="3200" dirty="0" smtClean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3200" dirty="0" smtClean="0">
                <a:solidFill>
                  <a:schemeClr val="bg1"/>
                </a:solidFill>
                <a:latin typeface="Arial Unicode MS" panose="020B0604020202020204" pitchFamily="34" charset="-128"/>
              </a:rPr>
              <a:t>How </a:t>
            </a:r>
            <a:r>
              <a:rPr lang="en-US" altLang="en-US" sz="3200" dirty="0">
                <a:solidFill>
                  <a:schemeClr val="bg1"/>
                </a:solidFill>
                <a:latin typeface="Arial Unicode MS" panose="020B0604020202020204" pitchFamily="34" charset="-128"/>
              </a:rPr>
              <a:t>many minutes did she practice in all? </a:t>
            </a:r>
            <a:endParaRPr lang="en-US" altLang="en-US" sz="3200" dirty="0" smtClean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3200" dirty="0" smtClean="0">
                <a:solidFill>
                  <a:schemeClr val="bg1"/>
                </a:solidFill>
                <a:latin typeface="Arial Unicode MS" panose="020B0604020202020204" pitchFamily="34" charset="-128"/>
              </a:rPr>
              <a:t>Prove your thinking using pictures, numbers, and words.</a:t>
            </a: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algn="ctr" eaLnBrk="1" hangingPunct="1">
              <a:buNone/>
            </a:pPr>
            <a:endParaRPr lang="en-US" altLang="en-US" sz="2400" b="1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algn="ctr" eaLnBrk="1" hangingPunct="1">
              <a:buNone/>
            </a:pPr>
            <a:r>
              <a:rPr lang="en-US" altLang="en-US" sz="2400" b="1" dirty="0" smtClean="0">
                <a:solidFill>
                  <a:schemeClr val="bg1"/>
                </a:solidFill>
                <a:latin typeface="Arial Unicode MS" panose="020B0604020202020204" pitchFamily="34" charset="-128"/>
              </a:rPr>
              <a:t> </a:t>
            </a:r>
            <a:endParaRPr lang="en-US" altLang="en-US" sz="24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10244" name="Picture 4" descr="C:\Users\christinafreeman\AppData\Local\Microsoft\Windows\Temporary Internet Files\Content.IE5\ZDZIP7DL\MC90043477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903" y="647700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80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1905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Corner-Thursday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2052638" y="373380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8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en-US" sz="2800" b="1" dirty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en-US" altLang="en-US" sz="2800" b="1" dirty="0" smtClean="0">
                <a:solidFill>
                  <a:schemeClr val="bg1"/>
                </a:solidFill>
                <a:latin typeface="Arial Unicode MS" panose="020B0604020202020204" pitchFamily="34" charset="-128"/>
              </a:rPr>
              <a:t> </a:t>
            </a:r>
            <a:endParaRPr lang="en-US" altLang="en-US" sz="2800" dirty="0">
              <a:solidFill>
                <a:schemeClr val="bg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229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Text Box 27"/>
          <p:cNvSpPr txBox="1">
            <a:spLocks noChangeArrowheads="1"/>
          </p:cNvSpPr>
          <p:nvPr/>
        </p:nvSpPr>
        <p:spPr bwMode="auto">
          <a:xfrm>
            <a:off x="1938338" y="914400"/>
            <a:ext cx="8458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dirty="0">
                <a:solidFill>
                  <a:prstClr val="white"/>
                </a:solidFill>
                <a:latin typeface="Comic Sans MS" panose="030F0702030302020204" pitchFamily="66" charset="0"/>
              </a:rPr>
              <a:t>The bakery had 43 bread rolls to sell.  It sold 16 of the rolls.  How many rolls did the bakery have left?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prstClr val="white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12294" name="Picture 6" descr="C:\Users\christinafreeman\AppData\Local\Microsoft\Windows\Temporary Internet Files\Content.IE5\GB6XL7D3\MC9003538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970924"/>
            <a:ext cx="299085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8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Corner-Friday</a:t>
            </a:r>
          </a:p>
        </p:txBody>
      </p:sp>
      <p:pic>
        <p:nvPicPr>
          <p:cNvPr id="13315" name="Picture 46" descr="http://www.mathstories.com/basic_membership/grade2/graphics_indoor_activit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508" y="1828800"/>
            <a:ext cx="479298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37"/>
          <p:cNvSpPr txBox="1">
            <a:spLocks noChangeArrowheads="1"/>
          </p:cNvSpPr>
          <p:nvPr/>
        </p:nvSpPr>
        <p:spPr bwMode="auto">
          <a:xfrm>
            <a:off x="1995488" y="914400"/>
            <a:ext cx="8291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>
                <a:solidFill>
                  <a:prstClr val="white"/>
                </a:solidFill>
                <a:latin typeface="Arial" panose="020B0604020202020204" pitchFamily="34" charset="0"/>
              </a:rPr>
              <a:t>Use the graph below to answer the question.</a:t>
            </a:r>
          </a:p>
        </p:txBody>
      </p:sp>
      <p:sp>
        <p:nvSpPr>
          <p:cNvPr id="13317" name="TextBox 38"/>
          <p:cNvSpPr txBox="1">
            <a:spLocks noChangeArrowheads="1"/>
          </p:cNvSpPr>
          <p:nvPr/>
        </p:nvSpPr>
        <p:spPr bwMode="auto">
          <a:xfrm>
            <a:off x="1679575" y="1539875"/>
            <a:ext cx="4191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1. How many students like to read story books and play computer games?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2. How many more students liked computer games than board games?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3. How many students took this survey?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white"/>
                </a:solidFill>
                <a:latin typeface="Arial" panose="020B0604020202020204" pitchFamily="34" charset="0"/>
              </a:rPr>
              <a:t>4. List the activities from most favorite to least favorite.</a:t>
            </a:r>
          </a:p>
        </p:txBody>
      </p: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2128838" y="5253038"/>
            <a:ext cx="7848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000" b="1" u="sng" dirty="0">
                <a:solidFill>
                  <a:srgbClr val="EEECE1"/>
                </a:solidFill>
                <a:latin typeface="Comic Sans MS" panose="030F0702030302020204" pitchFamily="66" charset="0"/>
              </a:rPr>
              <a:t>A Step Further…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EEECE1"/>
                </a:solidFill>
                <a:latin typeface="Comic Sans MS" panose="030F0702030302020204" pitchFamily="66" charset="0"/>
              </a:rPr>
              <a:t>Dora’s chapter book has 435 pages.  Tara’s book has 399 pages.  How many pages are there in BOTH girls’ books altogether?</a:t>
            </a:r>
          </a:p>
        </p:txBody>
      </p:sp>
    </p:spTree>
    <p:extLst>
      <p:ext uri="{BB962C8B-B14F-4D97-AF65-F5344CB8AC3E}">
        <p14:creationId xmlns:p14="http://schemas.microsoft.com/office/powerpoint/2010/main" val="316611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B7403-455E-4571-9CFF-0F79398B33F1}" type="slidenum">
              <a:rPr lang="en-US" altLang="en-US" smtClean="0">
                <a:solidFill>
                  <a:srgbClr val="EEECE1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25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2DB99-E013-4CBE-B329-CE2B2079F5DB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0621" y="1847196"/>
            <a:ext cx="106101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</a:rPr>
              <a:t>The teacher wrote the following problem on the board:</a:t>
            </a:r>
          </a:p>
          <a:p>
            <a:endParaRPr lang="en-US" altLang="en-US" sz="2800" b="1" dirty="0">
              <a:solidFill>
                <a:schemeClr val="bg1"/>
              </a:solidFill>
            </a:endParaRPr>
          </a:p>
          <a:p>
            <a:r>
              <a:rPr lang="en-US" altLang="en-US" sz="2800" b="1" dirty="0">
                <a:solidFill>
                  <a:schemeClr val="bg1"/>
                </a:solidFill>
              </a:rPr>
              <a:t>365 +                  =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475</a:t>
            </a:r>
            <a:endParaRPr lang="en-US" altLang="en-US" sz="2800" b="1" dirty="0">
              <a:solidFill>
                <a:schemeClr val="bg1"/>
              </a:solidFill>
            </a:endParaRPr>
          </a:p>
          <a:p>
            <a:endParaRPr lang="en-US" altLang="en-US" sz="2800" b="1" dirty="0">
              <a:solidFill>
                <a:schemeClr val="bg1"/>
              </a:solidFill>
            </a:endParaRPr>
          </a:p>
          <a:p>
            <a:r>
              <a:rPr lang="en-US" altLang="en-US" sz="2800" b="1" u="sng" dirty="0">
                <a:solidFill>
                  <a:schemeClr val="bg1"/>
                </a:solidFill>
              </a:rPr>
              <a:t>Part A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How can you use an open number line to solve for the missing number?</a:t>
            </a:r>
          </a:p>
          <a:p>
            <a:endParaRPr lang="en-US" altLang="en-US" sz="2800" b="1" dirty="0">
              <a:solidFill>
                <a:schemeClr val="bg1"/>
              </a:solidFill>
            </a:endParaRPr>
          </a:p>
          <a:p>
            <a:r>
              <a:rPr lang="en-US" altLang="en-US" sz="2800" b="1" u="sng" dirty="0">
                <a:solidFill>
                  <a:schemeClr val="bg1"/>
                </a:solidFill>
              </a:rPr>
              <a:t>Part B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What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other strategy </a:t>
            </a:r>
            <a:r>
              <a:rPr lang="en-US" altLang="en-US" sz="2800" b="1" dirty="0">
                <a:solidFill>
                  <a:schemeClr val="bg1"/>
                </a:solidFill>
              </a:rPr>
              <a:t>can be used to find out if your answer is correct?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304800"/>
            <a:ext cx="77724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i="1" kern="1200" dirty="0">
                <a:solidFill>
                  <a:srgbClr val="FFFF99"/>
                </a:solidFill>
                <a:latin typeface="Comic Sans MS" pitchFamily="66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 i="1">
                <a:solidFill>
                  <a:srgbClr val="FFFF99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4000" smtClean="0"/>
              <a:t>Math Corner-Monday</a:t>
            </a:r>
            <a:endParaRPr lang="en-US" altLang="en-US" sz="4000"/>
          </a:p>
        </p:txBody>
      </p:sp>
      <p:sp>
        <p:nvSpPr>
          <p:cNvPr id="7" name="Rectangle 6"/>
          <p:cNvSpPr/>
          <p:nvPr/>
        </p:nvSpPr>
        <p:spPr>
          <a:xfrm>
            <a:off x="1765738" y="2869324"/>
            <a:ext cx="930165" cy="2364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085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1428</Words>
  <Application>Microsoft Office PowerPoint</Application>
  <PresentationFormat>Widescreen</PresentationFormat>
  <Paragraphs>301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 Unicode MS</vt:lpstr>
      <vt:lpstr>Arial</vt:lpstr>
      <vt:lpstr>Arial Black</vt:lpstr>
      <vt:lpstr>Brush Script MT</vt:lpstr>
      <vt:lpstr>Calibri</vt:lpstr>
      <vt:lpstr>Comic Sans MS</vt:lpstr>
      <vt:lpstr>Lucida Calligraphy</vt:lpstr>
      <vt:lpstr>Times New Roman</vt:lpstr>
      <vt:lpstr>TT169t00</vt:lpstr>
      <vt:lpstr>TT16At00</vt:lpstr>
      <vt:lpstr>Ppt0000000</vt:lpstr>
      <vt:lpstr>1_Ppt0000000</vt:lpstr>
      <vt:lpstr>2_Ppt0000000</vt:lpstr>
      <vt:lpstr>Week 1</vt:lpstr>
      <vt:lpstr>Note to Teacher…</vt:lpstr>
      <vt:lpstr>Math Corner-Monday</vt:lpstr>
      <vt:lpstr>Math Corner-Tuesday</vt:lpstr>
      <vt:lpstr>Math Corner- Wednesday</vt:lpstr>
      <vt:lpstr>Math Corner-Thursday</vt:lpstr>
      <vt:lpstr>Math Corner-Friday</vt:lpstr>
      <vt:lpstr>Week 2</vt:lpstr>
      <vt:lpstr>PowerPoint Presentation</vt:lpstr>
      <vt:lpstr>PowerPoint Presentation</vt:lpstr>
      <vt:lpstr>PowerPoint Presentation</vt:lpstr>
      <vt:lpstr>PowerPoint Presentation</vt:lpstr>
      <vt:lpstr>Math Corner-Friday</vt:lpstr>
      <vt:lpstr>Week 3</vt:lpstr>
      <vt:lpstr>PowerPoint Presentation</vt:lpstr>
      <vt:lpstr>PowerPoint Presentation</vt:lpstr>
      <vt:lpstr>PowerPoint Presentation</vt:lpstr>
      <vt:lpstr>PowerPoint Presentation</vt:lpstr>
      <vt:lpstr>Math Corner-Friday</vt:lpstr>
      <vt:lpstr>Additional slides</vt:lpstr>
      <vt:lpstr>Math Corner-Wednesday</vt:lpstr>
      <vt:lpstr>Math Corner-Thursday</vt:lpstr>
      <vt:lpstr>Math Corner-Friday</vt:lpstr>
      <vt:lpstr>Math Corner-Monday</vt:lpstr>
      <vt:lpstr>Math Corner-Tuesday</vt:lpstr>
      <vt:lpstr>Math Corner-Wednesday</vt:lpstr>
      <vt:lpstr>Math Corner-Thursday</vt:lpstr>
      <vt:lpstr>Math Corner-Friday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Holmes, Beatrice</dc:creator>
  <cp:lastModifiedBy>Holmes, Beatrice</cp:lastModifiedBy>
  <cp:revision>14</cp:revision>
  <dcterms:created xsi:type="dcterms:W3CDTF">2016-01-29T22:14:09Z</dcterms:created>
  <dcterms:modified xsi:type="dcterms:W3CDTF">2017-01-31T14:34:39Z</dcterms:modified>
</cp:coreProperties>
</file>